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60" r:id="rId3"/>
    <p:sldId id="279" r:id="rId4"/>
    <p:sldId id="259" r:id="rId5"/>
    <p:sldId id="280" r:id="rId6"/>
    <p:sldId id="267" r:id="rId7"/>
    <p:sldId id="261" r:id="rId8"/>
    <p:sldId id="266" r:id="rId9"/>
    <p:sldId id="268" r:id="rId10"/>
    <p:sldId id="269" r:id="rId11"/>
    <p:sldId id="277" r:id="rId12"/>
    <p:sldId id="278" r:id="rId13"/>
    <p:sldId id="281" r:id="rId14"/>
    <p:sldId id="291" r:id="rId15"/>
    <p:sldId id="293" r:id="rId16"/>
    <p:sldId id="292" r:id="rId17"/>
    <p:sldId id="273" r:id="rId18"/>
    <p:sldId id="282" r:id="rId19"/>
    <p:sldId id="274" r:id="rId20"/>
    <p:sldId id="263" r:id="rId21"/>
    <p:sldId id="287" r:id="rId22"/>
    <p:sldId id="294" r:id="rId23"/>
    <p:sldId id="270" r:id="rId24"/>
    <p:sldId id="285" r:id="rId25"/>
    <p:sldId id="290" r:id="rId26"/>
    <p:sldId id="288" r:id="rId27"/>
    <p:sldId id="289" r:id="rId28"/>
    <p:sldId id="25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100" d="100"/>
          <a:sy n="100" d="100"/>
        </p:scale>
        <p:origin x="79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/>
              <a:t>Case Study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Erick Hernández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08201"/>
            <a:ext cx="10058400" cy="3760891"/>
          </a:xfrm>
        </p:spPr>
        <p:txBody>
          <a:bodyPr/>
          <a:lstStyle/>
          <a:p>
            <a:r>
              <a:rPr lang="en-US" dirty="0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DAA90-90F4-4F86-9653-B3706AC9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3633787"/>
            <a:ext cx="7724775" cy="153352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67A773-CB1F-4200-816C-F7C565974536}"/>
              </a:ext>
            </a:extLst>
          </p:cNvPr>
          <p:cNvSpPr/>
          <p:nvPr/>
        </p:nvSpPr>
        <p:spPr>
          <a:xfrm>
            <a:off x="3054644" y="3633787"/>
            <a:ext cx="643770" cy="1533525"/>
          </a:xfrm>
          <a:prstGeom prst="roundRect">
            <a:avLst>
              <a:gd name="adj" fmla="val 1518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ADBA180-BB2C-4AD0-9F95-EC73C7AA8BDD}"/>
              </a:ext>
            </a:extLst>
          </p:cNvPr>
          <p:cNvSpPr/>
          <p:nvPr/>
        </p:nvSpPr>
        <p:spPr>
          <a:xfrm>
            <a:off x="3852243" y="2918481"/>
            <a:ext cx="1074895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~70%</a:t>
            </a:r>
          </a:p>
          <a:p>
            <a:pPr algn="ctr"/>
            <a:r>
              <a:rPr lang="en-US" dirty="0"/>
              <a:t>Missing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D196A4-60E2-41E7-B96B-A774D61F5E72}"/>
              </a:ext>
            </a:extLst>
          </p:cNvPr>
          <p:cNvSpPr/>
          <p:nvPr/>
        </p:nvSpPr>
        <p:spPr>
          <a:xfrm>
            <a:off x="8105775" y="3633787"/>
            <a:ext cx="987563" cy="1533525"/>
          </a:xfrm>
          <a:prstGeom prst="roundRect">
            <a:avLst>
              <a:gd name="adj" fmla="val 1518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535EDB8E-ED48-4E52-A75F-33AB2A21AC05}"/>
              </a:ext>
            </a:extLst>
          </p:cNvPr>
          <p:cNvSpPr/>
          <p:nvPr/>
        </p:nvSpPr>
        <p:spPr>
          <a:xfrm>
            <a:off x="9247167" y="2918481"/>
            <a:ext cx="1074895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~70%</a:t>
            </a:r>
          </a:p>
          <a:p>
            <a:pPr algn="ctr"/>
            <a:r>
              <a:rPr lang="en-US" dirty="0"/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178618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08201"/>
            <a:ext cx="10058400" cy="3760891"/>
          </a:xfrm>
        </p:spPr>
        <p:txBody>
          <a:bodyPr/>
          <a:lstStyle/>
          <a:p>
            <a:r>
              <a:rPr lang="en-US" dirty="0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CBCF999-5241-4F7E-BF6C-84E10AE8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169" y="3234239"/>
            <a:ext cx="4334351" cy="275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535EDB8E-ED48-4E52-A75F-33AB2A21AC05}"/>
              </a:ext>
            </a:extLst>
          </p:cNvPr>
          <p:cNvSpPr/>
          <p:nvPr/>
        </p:nvSpPr>
        <p:spPr>
          <a:xfrm>
            <a:off x="8729423" y="2602722"/>
            <a:ext cx="1270635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Balanced? … it’s ok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76E0C0-F101-40A5-B98A-1695B7BFDC51}"/>
              </a:ext>
            </a:extLst>
          </p:cNvPr>
          <p:cNvSpPr/>
          <p:nvPr/>
        </p:nvSpPr>
        <p:spPr>
          <a:xfrm>
            <a:off x="5119740" y="2869100"/>
            <a:ext cx="305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Distribution of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217213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08201"/>
            <a:ext cx="10058400" cy="3760891"/>
          </a:xfrm>
        </p:spPr>
        <p:txBody>
          <a:bodyPr/>
          <a:lstStyle/>
          <a:p>
            <a:r>
              <a:rPr lang="en-US" dirty="0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82CFB40-4264-4D30-B85B-1178A2F3A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29000"/>
            <a:ext cx="3650582" cy="24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B8B5270-ED44-4EB4-8640-70967EF74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635325"/>
            <a:ext cx="3528698" cy="323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9ADFD7E-3EBA-443D-AB9B-71F8AE9E72F6}"/>
              </a:ext>
            </a:extLst>
          </p:cNvPr>
          <p:cNvSpPr/>
          <p:nvPr/>
        </p:nvSpPr>
        <p:spPr>
          <a:xfrm>
            <a:off x="8751937" y="2732802"/>
            <a:ext cx="400050" cy="533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195715-0F3B-4B48-BDE4-2FCDAB03A129}"/>
              </a:ext>
            </a:extLst>
          </p:cNvPr>
          <p:cNvSpPr/>
          <p:nvPr/>
        </p:nvSpPr>
        <p:spPr>
          <a:xfrm>
            <a:off x="5926138" y="5447427"/>
            <a:ext cx="400050" cy="533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1E492D-1F05-4F7C-BBE0-F249C88D2E92}"/>
              </a:ext>
            </a:extLst>
          </p:cNvPr>
          <p:cNvSpPr/>
          <p:nvPr/>
        </p:nvSpPr>
        <p:spPr>
          <a:xfrm>
            <a:off x="1694013" y="3057524"/>
            <a:ext cx="2492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Distribution of variables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5A5172-D992-4C40-B30F-5865928E4B6D}"/>
              </a:ext>
            </a:extLst>
          </p:cNvPr>
          <p:cNvSpPr/>
          <p:nvPr/>
        </p:nvSpPr>
        <p:spPr>
          <a:xfrm>
            <a:off x="6677237" y="2187097"/>
            <a:ext cx="217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Variables correlation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535EDB8E-ED48-4E52-A75F-33AB2A21AC05}"/>
              </a:ext>
            </a:extLst>
          </p:cNvPr>
          <p:cNvSpPr/>
          <p:nvPr/>
        </p:nvSpPr>
        <p:spPr>
          <a:xfrm>
            <a:off x="4920949" y="2867766"/>
            <a:ext cx="1405239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distribution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F9B6B12-434D-42E2-8DE5-3B24A3854FC0}"/>
              </a:ext>
            </a:extLst>
          </p:cNvPr>
          <p:cNvSpPr/>
          <p:nvPr/>
        </p:nvSpPr>
        <p:spPr>
          <a:xfrm>
            <a:off x="9358047" y="2219078"/>
            <a:ext cx="2081478" cy="533401"/>
          </a:xfrm>
          <a:prstGeom prst="wedgeRoundRectCallout">
            <a:avLst>
              <a:gd name="adj1" fmla="val -59078"/>
              <a:gd name="adj2" fmla="val 484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Correlation with target variable?</a:t>
            </a:r>
          </a:p>
        </p:txBody>
      </p:sp>
    </p:spTree>
    <p:extLst>
      <p:ext uri="{BB962C8B-B14F-4D97-AF65-F5344CB8AC3E}">
        <p14:creationId xmlns:p14="http://schemas.microsoft.com/office/powerpoint/2010/main" val="15441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6B0FD-2330-4D7A-87F0-74E1AF0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50DDB-4F31-4B5F-8434-3B48493ED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42759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4DA3-3CFE-40DF-90C2-0CE13F6B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– Bag of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0D5F3-357A-425E-A014-7A78E93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13" y="3198053"/>
            <a:ext cx="6643973" cy="23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65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4DA3-3CFE-40DF-90C2-0CE13F6B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– Word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EBA61-DB0F-46D5-9996-D3808FA3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4" y="2374360"/>
            <a:ext cx="7217092" cy="3305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A7257-209C-456B-8E1B-5CBF5B968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13"/>
          <a:stretch/>
        </p:blipFill>
        <p:spPr>
          <a:xfrm>
            <a:off x="7853430" y="2369338"/>
            <a:ext cx="3328919" cy="296512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656A3-4A0D-4826-8F70-B10F4A5C4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35"/>
          <a:stretch/>
        </p:blipFill>
        <p:spPr>
          <a:xfrm>
            <a:off x="8318480" y="2714625"/>
            <a:ext cx="3512500" cy="296512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3327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4DA3-3CFE-40DF-90C2-0CE13F6B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– TF-IDF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DC0AF-146A-4A96-9E7F-BF5D5924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70" y="2745418"/>
            <a:ext cx="8555459" cy="255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9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5D4D5E-D07C-4E17-AC62-6AE757F02DA5}"/>
              </a:ext>
            </a:extLst>
          </p:cNvPr>
          <p:cNvSpPr/>
          <p:nvPr/>
        </p:nvSpPr>
        <p:spPr>
          <a:xfrm>
            <a:off x="1648221" y="2972794"/>
            <a:ext cx="103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Category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4473C2-967E-4774-A162-D3F06F58B326}"/>
              </a:ext>
            </a:extLst>
          </p:cNvPr>
          <p:cNvSpPr/>
          <p:nvPr/>
        </p:nvSpPr>
        <p:spPr>
          <a:xfrm>
            <a:off x="1624947" y="3608804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Company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DE4969-2FFB-4820-9F54-89CDF49D567B}"/>
              </a:ext>
            </a:extLst>
          </p:cNvPr>
          <p:cNvSpPr/>
          <p:nvPr/>
        </p:nvSpPr>
        <p:spPr>
          <a:xfrm>
            <a:off x="1676916" y="4249278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Job Title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FDB3E7-E778-4B76-8EA2-48B946BB5FA3}"/>
              </a:ext>
            </a:extLst>
          </p:cNvPr>
          <p:cNvSpPr/>
          <p:nvPr/>
        </p:nvSpPr>
        <p:spPr>
          <a:xfrm>
            <a:off x="1448489" y="5526525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V25 and v30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C36682D-54F0-4391-B9FB-65AAF65437F2}"/>
              </a:ext>
            </a:extLst>
          </p:cNvPr>
          <p:cNvSpPr/>
          <p:nvPr/>
        </p:nvSpPr>
        <p:spPr>
          <a:xfrm>
            <a:off x="5700555" y="2893884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Mid-senior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16B405-1EED-4AF0-9FCC-F5B0D172CEE9}"/>
              </a:ext>
            </a:extLst>
          </p:cNvPr>
          <p:cNvSpPr/>
          <p:nvPr/>
        </p:nvSpPr>
        <p:spPr>
          <a:xfrm>
            <a:off x="5700555" y="3533917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Company_b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13AD697-BCC8-429C-A02E-CD838B04440F}"/>
              </a:ext>
            </a:extLst>
          </p:cNvPr>
          <p:cNvSpPr/>
          <p:nvPr/>
        </p:nvSpPr>
        <p:spPr>
          <a:xfrm>
            <a:off x="5700555" y="4173950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Title_length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B5A9956-A015-48C0-B1AC-479DB9024CBD}"/>
              </a:ext>
            </a:extLst>
          </p:cNvPr>
          <p:cNvSpPr/>
          <p:nvPr/>
        </p:nvSpPr>
        <p:spPr>
          <a:xfrm>
            <a:off x="5700555" y="4813983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2F071A-FF4F-4B3E-8A62-CAD915E7767E}"/>
              </a:ext>
            </a:extLst>
          </p:cNvPr>
          <p:cNvSpPr/>
          <p:nvPr/>
        </p:nvSpPr>
        <p:spPr>
          <a:xfrm>
            <a:off x="5700555" y="5454016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V25_shown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563DBD-8EE4-476F-8561-C54B3BB8C348}"/>
              </a:ext>
            </a:extLst>
          </p:cNvPr>
          <p:cNvSpPr/>
          <p:nvPr/>
        </p:nvSpPr>
        <p:spPr>
          <a:xfrm>
            <a:off x="3273897" y="2968330"/>
            <a:ext cx="1483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K-1 dummies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0A3AF4-2AEC-4C67-848F-9D0E1FA142FE}"/>
              </a:ext>
            </a:extLst>
          </p:cNvPr>
          <p:cNvSpPr/>
          <p:nvPr/>
        </p:nvSpPr>
        <p:spPr>
          <a:xfrm>
            <a:off x="3273897" y="3608804"/>
            <a:ext cx="1483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K-1 dummies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398CF8-4D16-40ED-A697-299E85877C5E}"/>
              </a:ext>
            </a:extLst>
          </p:cNvPr>
          <p:cNvSpPr/>
          <p:nvPr/>
        </p:nvSpPr>
        <p:spPr>
          <a:xfrm>
            <a:off x="3588887" y="4249278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Length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349DB0-6E6B-49F7-8DA9-7FF7FF9FC10E}"/>
              </a:ext>
            </a:extLst>
          </p:cNvPr>
          <p:cNvSpPr/>
          <p:nvPr/>
        </p:nvSpPr>
        <p:spPr>
          <a:xfrm>
            <a:off x="3617741" y="4889752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TF-IDF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EF20C0-AD17-4CB7-A7F9-F0FDE1B7A3A9}"/>
              </a:ext>
            </a:extLst>
          </p:cNvPr>
          <p:cNvSpPr/>
          <p:nvPr/>
        </p:nvSpPr>
        <p:spPr>
          <a:xfrm>
            <a:off x="3614312" y="5530225"/>
            <a:ext cx="802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Binary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576DDF-DE66-4689-95E2-0D7BBF7C15E3}"/>
              </a:ext>
            </a:extLst>
          </p:cNvPr>
          <p:cNvCxnSpPr/>
          <p:nvPr/>
        </p:nvCxnSpPr>
        <p:spPr>
          <a:xfrm>
            <a:off x="2886703" y="3152996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382205-847D-40FF-AAE6-BF511FD2580F}"/>
              </a:ext>
            </a:extLst>
          </p:cNvPr>
          <p:cNvCxnSpPr/>
          <p:nvPr/>
        </p:nvCxnSpPr>
        <p:spPr>
          <a:xfrm>
            <a:off x="2886703" y="3810706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7BE388-9591-44C8-AFE9-82B0EE349817}"/>
              </a:ext>
            </a:extLst>
          </p:cNvPr>
          <p:cNvCxnSpPr/>
          <p:nvPr/>
        </p:nvCxnSpPr>
        <p:spPr>
          <a:xfrm>
            <a:off x="2886703" y="4438159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E92150-4ED1-4904-B809-CD4F4ADCD099}"/>
              </a:ext>
            </a:extLst>
          </p:cNvPr>
          <p:cNvCxnSpPr/>
          <p:nvPr/>
        </p:nvCxnSpPr>
        <p:spPr>
          <a:xfrm>
            <a:off x="2886703" y="5685634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08DA2B-6829-45CF-9CB7-B63ECB40B450}"/>
              </a:ext>
            </a:extLst>
          </p:cNvPr>
          <p:cNvCxnSpPr/>
          <p:nvPr/>
        </p:nvCxnSpPr>
        <p:spPr>
          <a:xfrm>
            <a:off x="4884787" y="3152996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68AE71-14B7-4C97-82CE-A39F6F17A767}"/>
              </a:ext>
            </a:extLst>
          </p:cNvPr>
          <p:cNvCxnSpPr/>
          <p:nvPr/>
        </p:nvCxnSpPr>
        <p:spPr>
          <a:xfrm>
            <a:off x="4884787" y="3810706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4FEA-6ABB-401E-92F9-1B8F2B793C81}"/>
              </a:ext>
            </a:extLst>
          </p:cNvPr>
          <p:cNvCxnSpPr/>
          <p:nvPr/>
        </p:nvCxnSpPr>
        <p:spPr>
          <a:xfrm>
            <a:off x="4884787" y="4438159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09DF63-D09D-4552-8A42-C33E45B1683D}"/>
              </a:ext>
            </a:extLst>
          </p:cNvPr>
          <p:cNvCxnSpPr/>
          <p:nvPr/>
        </p:nvCxnSpPr>
        <p:spPr>
          <a:xfrm>
            <a:off x="4884787" y="5021284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36BD31-3D09-420A-A7F5-8848D7275BF3}"/>
              </a:ext>
            </a:extLst>
          </p:cNvPr>
          <p:cNvCxnSpPr/>
          <p:nvPr/>
        </p:nvCxnSpPr>
        <p:spPr>
          <a:xfrm>
            <a:off x="4884787" y="5686490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525D9A3-E05D-4120-92FC-3B81A1B488EC}"/>
              </a:ext>
            </a:extLst>
          </p:cNvPr>
          <p:cNvSpPr/>
          <p:nvPr/>
        </p:nvSpPr>
        <p:spPr>
          <a:xfrm>
            <a:off x="8787290" y="3533917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Company_h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600F21-5B96-4B21-A3C2-7C1C5AD7CEEF}"/>
              </a:ext>
            </a:extLst>
          </p:cNvPr>
          <p:cNvSpPr/>
          <p:nvPr/>
        </p:nvSpPr>
        <p:spPr>
          <a:xfrm>
            <a:off x="8016969" y="3563117"/>
            <a:ext cx="473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. . .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77DC61C-4BBE-42A3-86EE-567EB269856B}"/>
              </a:ext>
            </a:extLst>
          </p:cNvPr>
          <p:cNvSpPr/>
          <p:nvPr/>
        </p:nvSpPr>
        <p:spPr>
          <a:xfrm>
            <a:off x="8787290" y="4813983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100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174D4A5-706B-4295-B059-5B6FE9D554B6}"/>
              </a:ext>
            </a:extLst>
          </p:cNvPr>
          <p:cNvSpPr/>
          <p:nvPr/>
        </p:nvSpPr>
        <p:spPr>
          <a:xfrm>
            <a:off x="8016969" y="4903804"/>
            <a:ext cx="473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. . .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D6C53D-D231-45EA-95BD-E4EAF7840AB3}"/>
              </a:ext>
            </a:extLst>
          </p:cNvPr>
          <p:cNvSpPr/>
          <p:nvPr/>
        </p:nvSpPr>
        <p:spPr>
          <a:xfrm>
            <a:off x="8787290" y="5454016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V30_shown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2D2DBD-2D86-47D8-90C3-3B4301BB859E}"/>
              </a:ext>
            </a:extLst>
          </p:cNvPr>
          <p:cNvSpPr/>
          <p:nvPr/>
        </p:nvSpPr>
        <p:spPr>
          <a:xfrm>
            <a:off x="1772069" y="2334561"/>
            <a:ext cx="79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Salary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381709D-CD2D-4CFD-9673-A6220832E9B8}"/>
              </a:ext>
            </a:extLst>
          </p:cNvPr>
          <p:cNvSpPr/>
          <p:nvPr/>
        </p:nvSpPr>
        <p:spPr>
          <a:xfrm>
            <a:off x="5700555" y="2255651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Salary_shown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CE9CF99-8DC2-4154-AF79-990A4DE102C8}"/>
              </a:ext>
            </a:extLst>
          </p:cNvPr>
          <p:cNvSpPr/>
          <p:nvPr/>
        </p:nvSpPr>
        <p:spPr>
          <a:xfrm>
            <a:off x="3614309" y="2330097"/>
            <a:ext cx="802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Binary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070186-A4CE-46C3-A950-A8AEC134F5D5}"/>
              </a:ext>
            </a:extLst>
          </p:cNvPr>
          <p:cNvCxnSpPr/>
          <p:nvPr/>
        </p:nvCxnSpPr>
        <p:spPr>
          <a:xfrm>
            <a:off x="2886703" y="2514763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4EC7EB4-A4FD-4398-8EBA-78C195131149}"/>
              </a:ext>
            </a:extLst>
          </p:cNvPr>
          <p:cNvCxnSpPr/>
          <p:nvPr/>
        </p:nvCxnSpPr>
        <p:spPr>
          <a:xfrm>
            <a:off x="4884787" y="2514763"/>
            <a:ext cx="294647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37084F7-2828-4565-8DDA-78CC0CF57F0B}"/>
              </a:ext>
            </a:extLst>
          </p:cNvPr>
          <p:cNvSpPr/>
          <p:nvPr/>
        </p:nvSpPr>
        <p:spPr>
          <a:xfrm>
            <a:off x="8787290" y="2895821"/>
            <a:ext cx="2019300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lead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3BDDEF-69FA-4798-B0A8-A2976A2B176A}"/>
              </a:ext>
            </a:extLst>
          </p:cNvPr>
          <p:cNvSpPr/>
          <p:nvPr/>
        </p:nvSpPr>
        <p:spPr>
          <a:xfrm>
            <a:off x="8016969" y="2925021"/>
            <a:ext cx="473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06065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6B0FD-2330-4D7A-87F0-74E1AF0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50DDB-4F31-4B5F-8434-3B48493ED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155843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4A680CA-B1E2-4B02-8094-E00DFA1C7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198745" cy="3760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Sklearn Classifiers: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Extra Trees Classifier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AdaBoost Classifier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Gradient Boosting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734A536-AD33-4B04-A904-346A2CFA22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590" y="2397306"/>
            <a:ext cx="3951726" cy="293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87C84E-ED22-427D-894E-906645DF28BB}"/>
              </a:ext>
            </a:extLst>
          </p:cNvPr>
          <p:cNvSpPr/>
          <p:nvPr/>
        </p:nvSpPr>
        <p:spPr>
          <a:xfrm>
            <a:off x="4920949" y="6114166"/>
            <a:ext cx="72842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Image: https://jeremykun.files.wordpress.com/2017/06/svm_solve_by_hand-e1496076457793.gif?w=558&amp;zoom=2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5DC5A7-497C-444D-AF94-0743FDEC598A}"/>
              </a:ext>
            </a:extLst>
          </p:cNvPr>
          <p:cNvSpPr/>
          <p:nvPr/>
        </p:nvSpPr>
        <p:spPr>
          <a:xfrm>
            <a:off x="896938" y="2542302"/>
            <a:ext cx="5065712" cy="533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4AF0FC-DE6A-412B-95BB-530D6DB1568B}"/>
              </a:ext>
            </a:extLst>
          </p:cNvPr>
          <p:cNvSpPr/>
          <p:nvPr/>
        </p:nvSpPr>
        <p:spPr>
          <a:xfrm>
            <a:off x="4540444" y="2644241"/>
            <a:ext cx="127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AUC = 0.81</a:t>
            </a:r>
          </a:p>
        </p:txBody>
      </p:sp>
    </p:spTree>
    <p:extLst>
      <p:ext uri="{BB962C8B-B14F-4D97-AF65-F5344CB8AC3E}">
        <p14:creationId xmlns:p14="http://schemas.microsoft.com/office/powerpoint/2010/main" val="275931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D9E1-5AC1-4D12-9DF9-E09F407D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AE82C11D-1EF8-4EF4-90B2-8DD35B3B55D8}"/>
              </a:ext>
            </a:extLst>
          </p:cNvPr>
          <p:cNvSpPr txBox="1">
            <a:spLocks/>
          </p:cNvSpPr>
          <p:nvPr/>
        </p:nvSpPr>
        <p:spPr bwMode="gray">
          <a:xfrm>
            <a:off x="1097280" y="237822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1) Notes on Case Study Rules</a:t>
            </a: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44D43CE0-3982-4282-A1C0-AC4C96BA81C4}"/>
              </a:ext>
            </a:extLst>
          </p:cNvPr>
          <p:cNvSpPr txBox="1">
            <a:spLocks/>
          </p:cNvSpPr>
          <p:nvPr/>
        </p:nvSpPr>
        <p:spPr bwMode="gray">
          <a:xfrm>
            <a:off x="1097280" y="327357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2) Exploratory Data Analysis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AA74BC2F-0DC9-45C5-AC76-359C3033351E}"/>
              </a:ext>
            </a:extLst>
          </p:cNvPr>
          <p:cNvSpPr txBox="1">
            <a:spLocks/>
          </p:cNvSpPr>
          <p:nvPr/>
        </p:nvSpPr>
        <p:spPr bwMode="gray">
          <a:xfrm>
            <a:off x="1097280" y="416892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3) Feature Engineering</a:t>
            </a:r>
          </a:p>
        </p:txBody>
      </p:sp>
      <p:sp>
        <p:nvSpPr>
          <p:cNvPr id="9" name="Textplatzhalter 28">
            <a:extLst>
              <a:ext uri="{FF2B5EF4-FFF2-40B4-BE49-F238E27FC236}">
                <a16:creationId xmlns:a16="http://schemas.microsoft.com/office/drawing/2014/main" id="{A76E14F1-A1D1-4684-A11B-DDC2A700DE4D}"/>
              </a:ext>
            </a:extLst>
          </p:cNvPr>
          <p:cNvSpPr txBox="1">
            <a:spLocks/>
          </p:cNvSpPr>
          <p:nvPr/>
        </p:nvSpPr>
        <p:spPr bwMode="gray">
          <a:xfrm>
            <a:off x="5730458" y="237822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4) Model Development </a:t>
            </a:r>
          </a:p>
        </p:txBody>
      </p:sp>
      <p:sp>
        <p:nvSpPr>
          <p:cNvPr id="10" name="Textplatzhalter 28">
            <a:extLst>
              <a:ext uri="{FF2B5EF4-FFF2-40B4-BE49-F238E27FC236}">
                <a16:creationId xmlns:a16="http://schemas.microsoft.com/office/drawing/2014/main" id="{E3229A4D-F52B-4372-A57E-CFDEFF5E0965}"/>
              </a:ext>
            </a:extLst>
          </p:cNvPr>
          <p:cNvSpPr txBox="1">
            <a:spLocks/>
          </p:cNvSpPr>
          <p:nvPr/>
        </p:nvSpPr>
        <p:spPr bwMode="gray">
          <a:xfrm>
            <a:off x="5730458" y="327357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5) Model Improvement</a:t>
            </a:r>
          </a:p>
        </p:txBody>
      </p:sp>
      <p:sp>
        <p:nvSpPr>
          <p:cNvPr id="11" name="Textplatzhalter 28">
            <a:extLst>
              <a:ext uri="{FF2B5EF4-FFF2-40B4-BE49-F238E27FC236}">
                <a16:creationId xmlns:a16="http://schemas.microsoft.com/office/drawing/2014/main" id="{1C034F48-5692-45D2-BA74-399F52253AE0}"/>
              </a:ext>
            </a:extLst>
          </p:cNvPr>
          <p:cNvSpPr txBox="1">
            <a:spLocks/>
          </p:cNvSpPr>
          <p:nvPr/>
        </p:nvSpPr>
        <p:spPr bwMode="gray">
          <a:xfrm>
            <a:off x="5730458" y="4168925"/>
            <a:ext cx="4633178" cy="72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spcBef>
                <a:spcPts val="0"/>
              </a:spcBef>
              <a:defRPr sz="800" b="0" kern="1200">
                <a:solidFill>
                  <a:schemeClr val="tx1"/>
                </a:solidFill>
                <a:latin typeface="+mn-lt"/>
                <a:ea typeface="Yu Gothic" panose="020B0400000000000000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6) Conclusion</a:t>
            </a:r>
          </a:p>
        </p:txBody>
      </p:sp>
    </p:spTree>
    <p:extLst>
      <p:ext uri="{BB962C8B-B14F-4D97-AF65-F5344CB8AC3E}">
        <p14:creationId xmlns:p14="http://schemas.microsoft.com/office/powerpoint/2010/main" val="1201840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026" name="Picture 2" descr="Image result for jupyter notebook logo">
            <a:extLst>
              <a:ext uri="{FF2B5EF4-FFF2-40B4-BE49-F238E27FC236}">
                <a16:creationId xmlns:a16="http://schemas.microsoft.com/office/drawing/2014/main" id="{42986042-7D37-4DD7-9545-F3E9C46E3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55" y="3023525"/>
            <a:ext cx="1746550" cy="20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5E5937-39B4-4CE1-914E-BB67C830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52" y="2568905"/>
            <a:ext cx="7531681" cy="31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0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6B0FD-2330-4D7A-87F0-74E1AF0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50DDB-4F31-4B5F-8434-3B48493ED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improvement</a:t>
            </a:r>
          </a:p>
        </p:txBody>
      </p:sp>
    </p:spTree>
    <p:extLst>
      <p:ext uri="{BB962C8B-B14F-4D97-AF65-F5344CB8AC3E}">
        <p14:creationId xmlns:p14="http://schemas.microsoft.com/office/powerpoint/2010/main" val="320763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4A680CA-B1E2-4B02-8094-E00DFA1C7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198745" cy="3760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Grid search for: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Extra Trees Classifier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AdaBoost Classifier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dirty="0"/>
              <a:t>Gradient Boosting Classifier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734A536-AD33-4B04-A904-346A2CFA22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590" y="2397306"/>
            <a:ext cx="3951726" cy="293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87C84E-ED22-427D-894E-906645DF28BB}"/>
              </a:ext>
            </a:extLst>
          </p:cNvPr>
          <p:cNvSpPr/>
          <p:nvPr/>
        </p:nvSpPr>
        <p:spPr>
          <a:xfrm>
            <a:off x="4920949" y="6114166"/>
            <a:ext cx="72842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Image: https://jeremykun.files.wordpress.com/2017/06/svm_solve_by_hand-e1496076457793.gif?w=558&amp;zoom=2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5DC5A7-497C-444D-AF94-0743FDEC598A}"/>
              </a:ext>
            </a:extLst>
          </p:cNvPr>
          <p:cNvSpPr/>
          <p:nvPr/>
        </p:nvSpPr>
        <p:spPr>
          <a:xfrm>
            <a:off x="896938" y="4504452"/>
            <a:ext cx="5065712" cy="533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4AF0FC-DE6A-412B-95BB-530D6DB1568B}"/>
              </a:ext>
            </a:extLst>
          </p:cNvPr>
          <p:cNvSpPr/>
          <p:nvPr/>
        </p:nvSpPr>
        <p:spPr>
          <a:xfrm>
            <a:off x="3829913" y="4586486"/>
            <a:ext cx="2182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AUC  0.812 -&gt; 0.856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B2245-7D77-4E6D-9D28-5D13533F885D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D0C72C-D6B7-46B8-901F-EFC6E0D61955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AD74B-D76E-4D8E-84B4-80C33A9386DF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205FD-8413-41F8-8569-FE53AE0753A0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0DBD4-C0B3-48AC-90C8-639532D5B8DE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Model Improvement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36C711-E45E-4A8F-8B70-E711AAA0AB01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06835-AD9A-4BBB-8AF7-38C0C338FA88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5CD81-1ECA-4FE3-9072-6A886A4C31D4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BA846D-363C-4A86-8870-2F5F0DF4A3FB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28A151-BAA7-4C3D-B77E-91C35B184095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BB74A8-FA46-4381-A7D1-B66D309E998B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2145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55554C-AA93-40D6-9F5D-FDFC9897D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0"/>
          <a:stretch/>
        </p:blipFill>
        <p:spPr>
          <a:xfrm>
            <a:off x="2659916" y="2419350"/>
            <a:ext cx="6872168" cy="3300057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39D30C-02BF-4024-9D6C-4E1F65D9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81565" r="77297" b="1569"/>
          <a:stretch/>
        </p:blipFill>
        <p:spPr>
          <a:xfrm>
            <a:off x="483572" y="1908442"/>
            <a:ext cx="2729569" cy="2950388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B3DE5-3673-4907-93F2-1DCA0FFAAB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93" t="85408" r="12630" b="-2274"/>
          <a:stretch/>
        </p:blipFill>
        <p:spPr>
          <a:xfrm>
            <a:off x="8978861" y="2580907"/>
            <a:ext cx="2729569" cy="295038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2701B6-312F-451E-AF56-B9371ED64652}"/>
              </a:ext>
            </a:extLst>
          </p:cNvPr>
          <p:cNvSpPr/>
          <p:nvPr/>
        </p:nvSpPr>
        <p:spPr>
          <a:xfrm>
            <a:off x="333375" y="2618358"/>
            <a:ext cx="3095625" cy="24115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42CE108-2D52-4F0B-BCE1-59310607AC99}"/>
              </a:ext>
            </a:extLst>
          </p:cNvPr>
          <p:cNvSpPr/>
          <p:nvPr/>
        </p:nvSpPr>
        <p:spPr>
          <a:xfrm>
            <a:off x="8753475" y="2618358"/>
            <a:ext cx="3095625" cy="24115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2BDA12A-DC0F-4E84-A070-E4A35616BDC4}"/>
              </a:ext>
            </a:extLst>
          </p:cNvPr>
          <p:cNvSpPr/>
          <p:nvPr/>
        </p:nvSpPr>
        <p:spPr>
          <a:xfrm>
            <a:off x="3535206" y="5172075"/>
            <a:ext cx="627220" cy="547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0BE7336-B010-48E1-B993-F16270CD078C}"/>
              </a:ext>
            </a:extLst>
          </p:cNvPr>
          <p:cNvSpPr/>
          <p:nvPr/>
        </p:nvSpPr>
        <p:spPr>
          <a:xfrm>
            <a:off x="8029576" y="5172075"/>
            <a:ext cx="627220" cy="547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38B856-A528-4DD5-9BC2-21083D503D39}"/>
              </a:ext>
            </a:extLst>
          </p:cNvPr>
          <p:cNvCxnSpPr/>
          <p:nvPr/>
        </p:nvCxnSpPr>
        <p:spPr>
          <a:xfrm>
            <a:off x="3429000" y="2924175"/>
            <a:ext cx="733426" cy="23145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BB31F7-DA71-4342-B0E6-C88FA595DAED}"/>
              </a:ext>
            </a:extLst>
          </p:cNvPr>
          <p:cNvCxnSpPr>
            <a:cxnSpLocks/>
          </p:cNvCxnSpPr>
          <p:nvPr/>
        </p:nvCxnSpPr>
        <p:spPr>
          <a:xfrm>
            <a:off x="654070" y="5029912"/>
            <a:ext cx="2968699" cy="6894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62175-D9CF-445B-956E-FAB0F52C09FB}"/>
              </a:ext>
            </a:extLst>
          </p:cNvPr>
          <p:cNvCxnSpPr>
            <a:cxnSpLocks/>
          </p:cNvCxnSpPr>
          <p:nvPr/>
        </p:nvCxnSpPr>
        <p:spPr>
          <a:xfrm flipH="1">
            <a:off x="8029576" y="2924175"/>
            <a:ext cx="733426" cy="23145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3A9F41-DB49-429A-A96A-421C36C1C64D}"/>
              </a:ext>
            </a:extLst>
          </p:cNvPr>
          <p:cNvCxnSpPr>
            <a:cxnSpLocks/>
          </p:cNvCxnSpPr>
          <p:nvPr/>
        </p:nvCxnSpPr>
        <p:spPr>
          <a:xfrm flipH="1">
            <a:off x="8569231" y="5029912"/>
            <a:ext cx="2968699" cy="6894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8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6B0FD-2330-4D7A-87F0-74E1AF0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50DDB-4F31-4B5F-8434-3B48493ED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2288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Goal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D966479-1C95-4F4F-846D-05A31E34C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1844674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? </a:t>
            </a:r>
          </a:p>
          <a:p>
            <a:r>
              <a:rPr lang="de-DE" dirty="0">
                <a:solidFill>
                  <a:srgbClr val="00B0F0"/>
                </a:solidFill>
              </a:rPr>
              <a:t>1) </a:t>
            </a:r>
            <a:r>
              <a:rPr lang="de-DE" dirty="0" err="1"/>
              <a:t>Understood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>
                <a:solidFill>
                  <a:srgbClr val="00B0F0"/>
                </a:solidFill>
              </a:rPr>
              <a:t>2) </a:t>
            </a:r>
            <a:r>
              <a:rPr lang="de-DE" dirty="0" err="1"/>
              <a:t>Developed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has_applied</a:t>
            </a:r>
            <a:r>
              <a:rPr lang="de-DE" dirty="0"/>
              <a:t>“ </a:t>
            </a:r>
            <a:r>
              <a:rPr lang="de-DE" dirty="0" err="1"/>
              <a:t>label</a:t>
            </a:r>
            <a:endParaRPr lang="de-DE" dirty="0"/>
          </a:p>
          <a:p>
            <a:r>
              <a:rPr lang="de-DE" dirty="0">
                <a:solidFill>
                  <a:srgbClr val="00B0F0"/>
                </a:solidFill>
              </a:rPr>
              <a:t>3) </a:t>
            </a:r>
            <a:r>
              <a:rPr lang="de-DE" dirty="0" err="1"/>
              <a:t>Understood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drivers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40C03820-7CFB-4434-8C3F-D5D60F7E8A82}"/>
              </a:ext>
            </a:extLst>
          </p:cNvPr>
          <p:cNvSpPr txBox="1">
            <a:spLocks/>
          </p:cNvSpPr>
          <p:nvPr/>
        </p:nvSpPr>
        <p:spPr>
          <a:xfrm>
            <a:off x="1097280" y="4108452"/>
            <a:ext cx="10058400" cy="18446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? 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13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6B0FD-2330-4D7A-87F0-74E1AF0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16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6B0FD-2330-4D7A-87F0-74E1AF0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749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is the new oil</a:t>
            </a:r>
            <a:r>
              <a:rPr lang="en-US" sz="4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3200" i="1" dirty="0">
                <a:solidFill>
                  <a:srgbClr val="FFFFFF"/>
                </a:solidFill>
              </a:rPr>
              <a:t>It’s valuable, but if unrefined it cannot really be used. It has to be changed into gas, plastic, chemicals, etc. to create a valuable entity that drives profitable activity; so must data be broken down, analyzed for it to have value.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Clive </a:t>
            </a:r>
            <a:r>
              <a:rPr lang="en-US" dirty="0" err="1">
                <a:solidFill>
                  <a:srgbClr val="FFFFFF"/>
                </a:solidFill>
              </a:rPr>
              <a:t>humby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EEFB6-7543-4F59-A1E8-4D7639F83F1D}"/>
              </a:ext>
            </a:extLst>
          </p:cNvPr>
          <p:cNvSpPr/>
          <p:nvPr/>
        </p:nvSpPr>
        <p:spPr>
          <a:xfrm>
            <a:off x="500802" y="897394"/>
            <a:ext cx="119295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Times New Roman" panose="02020603050405020304" pitchFamily="18" charset="0"/>
              </a:rPr>
              <a:t>“  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2BE733-1C5A-4885-AE59-0AD6FF64A5E1}"/>
              </a:ext>
            </a:extLst>
          </p:cNvPr>
          <p:cNvSpPr/>
          <p:nvPr/>
        </p:nvSpPr>
        <p:spPr>
          <a:xfrm>
            <a:off x="2505160" y="3429000"/>
            <a:ext cx="68480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prstClr val="white"/>
                </a:solidFill>
                <a:latin typeface="Times New Roman" panose="02020603050405020304" pitchFamily="18" charset="0"/>
              </a:rPr>
              <a:t>”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6B0FD-2330-4D7A-87F0-74E1AF0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50DDB-4F31-4B5F-8434-3B48493ED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Notes on case study</a:t>
            </a:r>
          </a:p>
        </p:txBody>
      </p:sp>
    </p:spTree>
    <p:extLst>
      <p:ext uri="{BB962C8B-B14F-4D97-AF65-F5344CB8AC3E}">
        <p14:creationId xmlns:p14="http://schemas.microsoft.com/office/powerpoint/2010/main" val="97628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50D3-8296-4918-9140-D2A7FC24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Case Study “Prediction of Applications at MoreJobs4Your”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DB3EE-DBF3-4AC1-B82A-B69DC7B9A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Input data: </a:t>
            </a:r>
            <a:r>
              <a:rPr lang="en-US" dirty="0"/>
              <a:t>Information on u</a:t>
            </a:r>
            <a:r>
              <a:rPr lang="en-US" sz="1800" dirty="0"/>
              <a:t>sers and job descriptions.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Evaluate and predict if a person applied or not to a job position.</a:t>
            </a:r>
          </a:p>
          <a:p>
            <a:pPr marL="0" indent="0">
              <a:buNone/>
            </a:pPr>
            <a:r>
              <a:rPr lang="en-US" b="1" dirty="0"/>
              <a:t>Rules …</a:t>
            </a:r>
          </a:p>
        </p:txBody>
      </p: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EF65E28A-C2D7-4E4D-AF4B-F731F5E9B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37" y="3660075"/>
            <a:ext cx="4090097" cy="2209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03BC1-C4A4-4432-848F-2EC402F4EDAD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Notes on Case Study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D44AA-9BCA-4A40-841B-634C0523233B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814F6-1FEC-441E-BA29-C42CB859FE11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8E189-673A-4D72-B1C7-F9C21B37F33C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AC98D-954F-4659-95DB-6BAC66EC62DD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91EE8-CEA9-4FC6-B4BE-89004F66E6F0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EB88A-E82B-4F2B-A888-5475775860D4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2C509-473E-459A-84EC-5C2A5F253235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6F3D4-19A1-4CF7-9612-92A5D0D911F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74214-6676-4D90-88FE-34A7F1A694BC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BCA92C-0E48-4328-9106-475675B55E28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6B0FD-2330-4D7A-87F0-74E1AF0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50DDB-4F31-4B5F-8434-3B48493ED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5785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21450-CE95-436B-A3BD-E38464B8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05" y="3217794"/>
            <a:ext cx="5151437" cy="1162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45D6D-3671-495F-8E76-A6B8D549F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0432" y="4814057"/>
            <a:ext cx="7688183" cy="12015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84B36A-206E-4A0B-B841-10E688F6D1E3}"/>
              </a:ext>
            </a:extLst>
          </p:cNvPr>
          <p:cNvSpPr/>
          <p:nvPr/>
        </p:nvSpPr>
        <p:spPr>
          <a:xfrm>
            <a:off x="8568239" y="361931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Job Description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9220C4-1747-4C8C-B61C-CAE909311701}"/>
              </a:ext>
            </a:extLst>
          </p:cNvPr>
          <p:cNvSpPr/>
          <p:nvPr/>
        </p:nvSpPr>
        <p:spPr>
          <a:xfrm>
            <a:off x="9760176" y="5230145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 ID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C4C263-0F8E-4FCB-9EA2-EBD520EF4542}"/>
              </a:ext>
            </a:extLst>
          </p:cNvPr>
          <p:cNvSpPr/>
          <p:nvPr/>
        </p:nvSpPr>
        <p:spPr>
          <a:xfrm>
            <a:off x="6509505" y="3193742"/>
            <a:ext cx="643770" cy="1186137"/>
          </a:xfrm>
          <a:prstGeom prst="roundRect">
            <a:avLst>
              <a:gd name="adj" fmla="val 1518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46ED1D6-4EB2-43FC-9259-13D428E54CE1}"/>
              </a:ext>
            </a:extLst>
          </p:cNvPr>
          <p:cNvSpPr/>
          <p:nvPr/>
        </p:nvSpPr>
        <p:spPr>
          <a:xfrm>
            <a:off x="7307104" y="2478436"/>
            <a:ext cx="1074895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~70%</a:t>
            </a:r>
          </a:p>
          <a:p>
            <a:pPr algn="ctr"/>
            <a:r>
              <a:rPr lang="en-US" dirty="0"/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230045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D588FBF-A107-46BA-809E-3ECEE075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906816"/>
            <a:ext cx="4237979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06AE222-BA78-49D6-A19C-9D109D332BAF}"/>
              </a:ext>
            </a:extLst>
          </p:cNvPr>
          <p:cNvSpPr/>
          <p:nvPr/>
        </p:nvSpPr>
        <p:spPr>
          <a:xfrm>
            <a:off x="7861693" y="2317378"/>
            <a:ext cx="1074895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balance</a:t>
            </a:r>
          </a:p>
        </p:txBody>
      </p:sp>
    </p:spTree>
    <p:extLst>
      <p:ext uri="{BB962C8B-B14F-4D97-AF65-F5344CB8AC3E}">
        <p14:creationId xmlns:p14="http://schemas.microsoft.com/office/powerpoint/2010/main" val="294585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37D7D7-571F-4A4E-96AE-57A10BC7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31" y="2743199"/>
            <a:ext cx="3658418" cy="329565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92F5A0-7A4D-46E6-AA8F-14D4EC19E275}"/>
              </a:ext>
            </a:extLst>
          </p:cNvPr>
          <p:cNvSpPr/>
          <p:nvPr/>
        </p:nvSpPr>
        <p:spPr>
          <a:xfrm>
            <a:off x="1405481" y="2743199"/>
            <a:ext cx="514350" cy="2095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6A467E-3432-4A3B-B4E5-D3034174D1A7}"/>
              </a:ext>
            </a:extLst>
          </p:cNvPr>
          <p:cNvSpPr/>
          <p:nvPr/>
        </p:nvSpPr>
        <p:spPr>
          <a:xfrm>
            <a:off x="1405481" y="3676650"/>
            <a:ext cx="514350" cy="2095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EFD8E4-9153-4D80-B836-5D2F19402F81}"/>
              </a:ext>
            </a:extLst>
          </p:cNvPr>
          <p:cNvSpPr/>
          <p:nvPr/>
        </p:nvSpPr>
        <p:spPr>
          <a:xfrm>
            <a:off x="1405481" y="4152901"/>
            <a:ext cx="514350" cy="2095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5C12FE-72BC-49CC-BBE2-04019E7F6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269" y="2543176"/>
            <a:ext cx="6013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514BCEF8-65EE-4FE1-BCB5-8AB1F80EEBBA}"/>
              </a:ext>
            </a:extLst>
          </p:cNvPr>
          <p:cNvSpPr/>
          <p:nvPr/>
        </p:nvSpPr>
        <p:spPr>
          <a:xfrm>
            <a:off x="10557272" y="1824192"/>
            <a:ext cx="1074895" cy="631517"/>
          </a:xfrm>
          <a:prstGeom prst="wedgeRoundRectCallout">
            <a:avLst>
              <a:gd name="adj1" fmla="val -65027"/>
              <a:gd name="adj2" fmla="val 6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balance</a:t>
            </a:r>
          </a:p>
        </p:txBody>
      </p:sp>
    </p:spTree>
    <p:extLst>
      <p:ext uri="{BB962C8B-B14F-4D97-AF65-F5344CB8AC3E}">
        <p14:creationId xmlns:p14="http://schemas.microsoft.com/office/powerpoint/2010/main" val="240115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110F-DC83-4B86-8B66-BA7A3676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2F3A10-0616-4C7F-A53B-F07E385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D865-8A97-4E52-A355-998C43AB52DF}"/>
              </a:ext>
            </a:extLst>
          </p:cNvPr>
          <p:cNvSpPr txBox="1"/>
          <p:nvPr/>
        </p:nvSpPr>
        <p:spPr>
          <a:xfrm>
            <a:off x="876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Notes on 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064E2-258B-45EE-8990-E45078060EB9}"/>
              </a:ext>
            </a:extLst>
          </p:cNvPr>
          <p:cNvSpPr txBox="1"/>
          <p:nvPr/>
        </p:nvSpPr>
        <p:spPr>
          <a:xfrm>
            <a:off x="2228255" y="6449745"/>
            <a:ext cx="68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F46D2-83FF-4A74-90D3-7A36C2577B89}"/>
              </a:ext>
            </a:extLst>
          </p:cNvPr>
          <p:cNvSpPr txBox="1"/>
          <p:nvPr/>
        </p:nvSpPr>
        <p:spPr>
          <a:xfrm>
            <a:off x="3038809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Feature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B53B-08D0-404C-80F7-70459AA30356}"/>
              </a:ext>
            </a:extLst>
          </p:cNvPr>
          <p:cNvSpPr txBox="1"/>
          <p:nvPr/>
        </p:nvSpPr>
        <p:spPr>
          <a:xfrm>
            <a:off x="5179434" y="6449745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Dev.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164FE-1E7C-4731-8A11-22A44AFE2723}"/>
              </a:ext>
            </a:extLst>
          </p:cNvPr>
          <p:cNvSpPr txBox="1"/>
          <p:nvPr/>
        </p:nvSpPr>
        <p:spPr>
          <a:xfrm>
            <a:off x="6630830" y="6449745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Model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9AC1-A254-4262-A7E0-91D443A75E79}"/>
              </a:ext>
            </a:extLst>
          </p:cNvPr>
          <p:cNvSpPr txBox="1"/>
          <p:nvPr/>
        </p:nvSpPr>
        <p:spPr>
          <a:xfrm>
            <a:off x="8771453" y="6449745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90683-D618-4704-ADE2-39D7C2D6AA86}"/>
              </a:ext>
            </a:extLst>
          </p:cNvPr>
          <p:cNvSpPr txBox="1"/>
          <p:nvPr/>
        </p:nvSpPr>
        <p:spPr>
          <a:xfrm>
            <a:off x="2030432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A0146-EFE4-485C-BE3C-CB34CA189ECA}"/>
              </a:ext>
            </a:extLst>
          </p:cNvPr>
          <p:cNvSpPr txBox="1"/>
          <p:nvPr/>
        </p:nvSpPr>
        <p:spPr>
          <a:xfrm>
            <a:off x="2780324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05F2E-A4BE-43CB-A287-529CF6C1A9C0}"/>
              </a:ext>
            </a:extLst>
          </p:cNvPr>
          <p:cNvSpPr txBox="1"/>
          <p:nvPr/>
        </p:nvSpPr>
        <p:spPr>
          <a:xfrm>
            <a:off x="4920949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409B8-213A-4DA6-89DB-05AA06F75F66}"/>
              </a:ext>
            </a:extLst>
          </p:cNvPr>
          <p:cNvSpPr txBox="1"/>
          <p:nvPr/>
        </p:nvSpPr>
        <p:spPr>
          <a:xfrm>
            <a:off x="6372345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9551-2E52-4F6B-AC87-C02A1E3B688F}"/>
              </a:ext>
            </a:extLst>
          </p:cNvPr>
          <p:cNvSpPr txBox="1"/>
          <p:nvPr/>
        </p:nvSpPr>
        <p:spPr>
          <a:xfrm>
            <a:off x="8512970" y="6449745"/>
            <a:ext cx="2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922185-E5EE-4C18-AD56-B7D912C76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5" y="3070249"/>
            <a:ext cx="7258187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8D4EC95-2CCA-484C-9463-E452E143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901" y="3070249"/>
            <a:ext cx="2819400" cy="128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7B340FD-BA2F-4DFB-9B5A-BE0D85574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901" y="4723671"/>
            <a:ext cx="2819400" cy="128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025575-FCEB-4F45-989E-338355198A38}"/>
              </a:ext>
            </a:extLst>
          </p:cNvPr>
          <p:cNvSpPr/>
          <p:nvPr/>
        </p:nvSpPr>
        <p:spPr>
          <a:xfrm>
            <a:off x="895807" y="2700917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Seniority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C1C9E-F094-4A30-A874-06060577D2A8}"/>
              </a:ext>
            </a:extLst>
          </p:cNvPr>
          <p:cNvSpPr/>
          <p:nvPr/>
        </p:nvSpPr>
        <p:spPr>
          <a:xfrm>
            <a:off x="8250803" y="2700917"/>
            <a:ext cx="2530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By Company by seniority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B7B65477-A6D7-4F4A-83D1-42C905E45944}"/>
              </a:ext>
            </a:extLst>
          </p:cNvPr>
          <p:cNvSpPr/>
          <p:nvPr/>
        </p:nvSpPr>
        <p:spPr>
          <a:xfrm>
            <a:off x="5750602" y="2438732"/>
            <a:ext cx="1074895" cy="631517"/>
          </a:xfrm>
          <a:prstGeom prst="wedgeRoundRectCallout">
            <a:avLst>
              <a:gd name="adj1" fmla="val -60596"/>
              <a:gd name="adj2" fmla="val 594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Junior &gt; Lead ?</a:t>
            </a:r>
          </a:p>
        </p:txBody>
      </p:sp>
    </p:spTree>
    <p:extLst>
      <p:ext uri="{BB962C8B-B14F-4D97-AF65-F5344CB8AC3E}">
        <p14:creationId xmlns:p14="http://schemas.microsoft.com/office/powerpoint/2010/main" val="353977589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{9424BBB2-6575-4605-8CBC-8D8613AE5CC9}tf56160789</Template>
  <TotalTime>0</TotalTime>
  <Words>734</Words>
  <Application>Microsoft Office PowerPoint</Application>
  <PresentationFormat>Widescreen</PresentationFormat>
  <Paragraphs>278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Agency FB</vt:lpstr>
      <vt:lpstr>Arial</vt:lpstr>
      <vt:lpstr>Bookman Old Style</vt:lpstr>
      <vt:lpstr>Calibri</vt:lpstr>
      <vt:lpstr>Franklin Gothic Book</vt:lpstr>
      <vt:lpstr>Times New Roman</vt:lpstr>
      <vt:lpstr>1_RetrospectVTI</vt:lpstr>
      <vt:lpstr>Case Study</vt:lpstr>
      <vt:lpstr>AGENDA</vt:lpstr>
      <vt:lpstr>1</vt:lpstr>
      <vt:lpstr>Case Study “Prediction of Applications at MoreJobs4Your”</vt:lpstr>
      <vt:lpstr>2</vt:lpstr>
      <vt:lpstr>EDA</vt:lpstr>
      <vt:lpstr>EDA</vt:lpstr>
      <vt:lpstr>EDA</vt:lpstr>
      <vt:lpstr>EDA</vt:lpstr>
      <vt:lpstr>EDA</vt:lpstr>
      <vt:lpstr>EDA</vt:lpstr>
      <vt:lpstr>EDA</vt:lpstr>
      <vt:lpstr>3</vt:lpstr>
      <vt:lpstr>Handling text – Bag of words</vt:lpstr>
      <vt:lpstr>Handling text – Word Embedding</vt:lpstr>
      <vt:lpstr>Handling text – TF-IDF</vt:lpstr>
      <vt:lpstr>Feature Engineering</vt:lpstr>
      <vt:lpstr>4</vt:lpstr>
      <vt:lpstr>Model Development</vt:lpstr>
      <vt:lpstr>Technical design</vt:lpstr>
      <vt:lpstr>5</vt:lpstr>
      <vt:lpstr>Model Development</vt:lpstr>
      <vt:lpstr>Coefficients</vt:lpstr>
      <vt:lpstr>6</vt:lpstr>
      <vt:lpstr>Goal</vt:lpstr>
      <vt:lpstr>Q&amp;A</vt:lpstr>
      <vt:lpstr>Thank you</vt:lpstr>
      <vt:lpstr>Data is the new oil. It’s valuable, but if unrefined it cannot really be used. It has to be changed into gas, plastic, chemicals, etc. to create a valuable entity that drives profitable activity; so must data be broken down, analyzed for it to have value.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2020-03-18T22:18:46Z</dcterms:created>
  <dcterms:modified xsi:type="dcterms:W3CDTF">2020-03-19T16:25:55Z</dcterms:modified>
</cp:coreProperties>
</file>